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64" y="10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32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2-489B-9EED-62728640ACC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32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B2-489B-9EED-62728640ACC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325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B2-489B-9EED-62728640A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1200160"/>
        <c:axId val="1"/>
        <c:axId val="0"/>
      </c:bar3DChart>
      <c:catAx>
        <c:axId val="8120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8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81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8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00160"/>
        <c:crosses val="autoZero"/>
        <c:crossBetween val="between"/>
      </c:valAx>
      <c:spPr>
        <a:noFill/>
        <a:ln w="6518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815">
          <a:solidFill>
            <a:schemeClr val="tx1"/>
          </a:solidFill>
          <a:prstDash val="solid"/>
        </a:ln>
      </c:spPr>
      <c:txPr>
        <a:bodyPr/>
        <a:lstStyle/>
        <a:p>
          <a:pPr>
            <a:defRPr sz="21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696913"/>
            <a:ext cx="522922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F0D20BFC-152D-4A43-863A-5C92FD46D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D0E837-B311-4727-ADD4-6F3E40E49B0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5" y="6817786"/>
            <a:ext cx="27981275" cy="4703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5419"/>
            <a:ext cx="23044150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B711-C306-4F2A-9F00-03E6220CF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8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13CC-FB9F-47F6-A825-A3ED9C6EB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65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8418"/>
            <a:ext cx="7405688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40" y="878418"/>
            <a:ext cx="22067837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40B3-14A5-4E21-B899-E57FA5781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99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9F0A3-43A2-4ECB-9029-E938CBAEE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73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1233"/>
            <a:ext cx="27981275" cy="43603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0634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8386C-CDCF-450A-A5F5-A0E391A1F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8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0217"/>
            <a:ext cx="14736762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2" y="5120217"/>
            <a:ext cx="14736763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0BF9-F525-49BF-966E-96E51FFFD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60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40" y="4912784"/>
            <a:ext cx="14544675" cy="20468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40" y="6959601"/>
            <a:ext cx="14544675" cy="126449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2784"/>
            <a:ext cx="14549438" cy="20468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1"/>
            <a:ext cx="14549438" cy="126449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C93B-1DB8-4703-95D7-085ABA92C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8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8541-E6CF-4FBA-802D-0DEF11908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6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04E5-D977-44B8-980E-47B75F982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9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0" y="874185"/>
            <a:ext cx="10829925" cy="37189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4186"/>
            <a:ext cx="18402300" cy="187303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0" y="4593167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6E0F8-4E7D-438B-8162-18084F957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92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2" y="15362768"/>
            <a:ext cx="19751675" cy="18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2" y="1960034"/>
            <a:ext cx="19751675" cy="131677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2" y="17174633"/>
            <a:ext cx="19751675" cy="25759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63F91-4286-48D2-8146-B78C0F9C92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22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877888"/>
            <a:ext cx="29625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119688"/>
            <a:ext cx="29625925" cy="144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9986625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86625"/>
            <a:ext cx="10423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86625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56" tIns="141078" rIns="282156" bIns="1410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 smtClean="0"/>
            </a:lvl1pPr>
          </a:lstStyle>
          <a:p>
            <a:pPr>
              <a:defRPr/>
            </a:pPr>
            <a:fld id="{86C02B93-AADA-43D0-B13F-F99F2A17F9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2pPr>
      <a:lvl3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3pPr>
      <a:lvl4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4pPr>
      <a:lvl5pPr algn="ctr" defTabSz="2820988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5pPr>
      <a:lvl6pPr marL="4572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20988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8863" indent="-1058863" algn="l" defTabSz="2820988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92350" indent="-881063" algn="l" defTabSz="282098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7425" indent="-706438" algn="l" defTabSz="2820988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7125" indent="-704850" algn="l" defTabSz="2820988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48413" indent="-704850" algn="l" defTabSz="2820988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8056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28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200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7213" indent="-704850" algn="l" defTabSz="2820988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0" y="0"/>
            <a:ext cx="107569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098550" y="558800"/>
            <a:ext cx="239172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820988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6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098550" y="5080000"/>
            <a:ext cx="6856413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56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9053513" y="5080000"/>
            <a:ext cx="68564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17008475" y="5080000"/>
            <a:ext cx="685641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9053513" y="10158413"/>
            <a:ext cx="68564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22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24963438" y="15978188"/>
            <a:ext cx="68564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48" tIns="36573" rIns="73148" bIns="36573"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17419638" y="16187738"/>
            <a:ext cx="6032500" cy="3632200"/>
            <a:chOff x="10973" y="7647"/>
            <a:chExt cx="3800" cy="1717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491"/>
              <a:chOff x="5927" y="8539"/>
              <a:chExt cx="3800" cy="1491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6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56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40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</a:t>
                </a:r>
                <a:endParaRPr lang="en-US" altLang="en-US" sz="90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8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20</a:t>
                </a:r>
                <a:endParaRPr lang="en-US" altLang="en-US" sz="90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8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40</a:t>
                </a:r>
                <a:endParaRPr lang="en-US" altLang="en-US" sz="90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8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60</a:t>
                </a:r>
                <a:endParaRPr lang="en-US" altLang="en-US" sz="90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8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80</a:t>
                </a:r>
                <a:endParaRPr lang="en-US" altLang="en-US" sz="90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2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100</a:t>
                </a:r>
                <a:endParaRPr lang="en-US" altLang="en-US" sz="90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2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120</a:t>
                </a:r>
                <a:endParaRPr lang="en-US" altLang="en-US" sz="90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2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140</a:t>
                </a:r>
                <a:endParaRPr lang="en-US" altLang="en-US" sz="90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2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160</a:t>
                </a:r>
                <a:endParaRPr lang="en-US" altLang="en-US" sz="90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21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180</a:t>
                </a:r>
                <a:endParaRPr lang="en-US" altLang="en-US" sz="90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234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1st Qtr</a:t>
                </a:r>
                <a:endParaRPr lang="en-US" altLang="en-US" sz="90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259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2nd Qtr</a:t>
                </a:r>
                <a:endParaRPr lang="en-US" altLang="en-US" sz="90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242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3rd Qtr</a:t>
                </a:r>
                <a:endParaRPr lang="en-US" altLang="en-US" sz="90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238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2820988">
                  <a:spcBef>
                    <a:spcPct val="20000"/>
                  </a:spcBef>
                  <a:buChar char="•"/>
                  <a:defRPr sz="9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820988">
                  <a:spcBef>
                    <a:spcPct val="20000"/>
                  </a:spcBef>
                  <a:buChar char="–"/>
                  <a:defRPr sz="8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820988">
                  <a:spcBef>
                    <a:spcPct val="20000"/>
                  </a:spcBef>
                  <a:buChar char="•"/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820988">
                  <a:spcBef>
                    <a:spcPct val="20000"/>
                  </a:spcBef>
                  <a:buChar char="–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820988">
                  <a:spcBef>
                    <a:spcPct val="20000"/>
                  </a:spcBef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820988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6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4th Qtr</a:t>
                </a:r>
                <a:endParaRPr lang="en-US" altLang="en-US" sz="90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150" cy="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74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35" cy="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74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56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19" cy="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2820988">
                    <a:spcBef>
                      <a:spcPct val="20000"/>
                    </a:spcBef>
                    <a:buChar char="•"/>
                    <a:defRPr sz="9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2820988">
                    <a:spcBef>
                      <a:spcPct val="20000"/>
                    </a:spcBef>
                    <a:buChar char="–"/>
                    <a:defRPr sz="8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2820988">
                    <a:spcBef>
                      <a:spcPct val="20000"/>
                    </a:spcBef>
                    <a:buChar char="•"/>
                    <a:defRPr sz="7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2820988">
                    <a:spcBef>
                      <a:spcPct val="20000"/>
                    </a:spcBef>
                    <a:buChar char="–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2820988">
                    <a:spcBef>
                      <a:spcPct val="20000"/>
                    </a:spcBef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28209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6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7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74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515" y="7647"/>
              <a:ext cx="71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28209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820988">
                <a:spcBef>
                  <a:spcPct val="20000"/>
                </a:spcBef>
                <a:buChar char="–"/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820988">
                <a:spcBef>
                  <a:spcPct val="20000"/>
                </a:spcBef>
                <a:buChar char="•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820988">
                <a:spcBef>
                  <a:spcPct val="20000"/>
                </a:spcBef>
                <a:buChar char="–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820988">
                <a:spcBef>
                  <a:spcPct val="20000"/>
                </a:spcBef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</a:rPr>
                <a:t>Chart Title</a:t>
              </a:r>
              <a:endParaRPr lang="en-US" altLang="en-US" sz="144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055688" y="11872913"/>
            <a:ext cx="6856412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56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17008475" y="12455525"/>
            <a:ext cx="68564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9082088" y="15379700"/>
            <a:ext cx="6729412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117" tIns="41559" rIns="83117" bIns="41559">
            <a:spAutoFit/>
          </a:bodyPr>
          <a:lstStyle>
            <a:lvl1pPr defTabSz="3951288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51288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51288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51288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51288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512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6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/>
              <a:t>  Table 1. </a:t>
            </a:r>
            <a:r>
              <a:rPr lang="en-US" altLang="en-US" sz="16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Age (years)	                   60.9 </a:t>
            </a:r>
            <a:r>
              <a:rPr lang="en-US" altLang="en-US" sz="1600" u="sng"/>
              <a:t>+</a:t>
            </a:r>
            <a:r>
              <a:rPr lang="en-US" altLang="en-US" sz="16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Data are presented as mean </a:t>
            </a:r>
            <a:r>
              <a:rPr lang="en-US" altLang="en-US" sz="1600" u="sng"/>
              <a:t>+</a:t>
            </a:r>
            <a:r>
              <a:rPr lang="en-US" altLang="en-US" sz="16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600"/>
              <a:t>     *Data presented as median</a:t>
            </a:r>
            <a:r>
              <a:rPr lang="en-US" altLang="en-US" sz="12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24963438" y="5080000"/>
            <a:ext cx="6856412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6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22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24963438" y="18475325"/>
            <a:ext cx="68564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48" tIns="36573" rIns="73148" bIns="36573">
            <a:spAutoFit/>
          </a:bodyPr>
          <a:lstStyle>
            <a:lvl1pPr marL="342900" indent="-342900" defTabSz="3762375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Text goes here</a:t>
            </a:r>
            <a:endParaRPr lang="en-US" altLang="en-US" sz="1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17595850" y="8435975"/>
            <a:ext cx="5680075" cy="3421571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515" y="3986"/>
              <a:ext cx="71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2820988">
                <a:spcBef>
                  <a:spcPct val="20000"/>
                </a:spcBef>
                <a:buChar char="•"/>
                <a:defRPr sz="9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820988">
                <a:spcBef>
                  <a:spcPct val="20000"/>
                </a:spcBef>
                <a:buChar char="–"/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820988">
                <a:spcBef>
                  <a:spcPct val="20000"/>
                </a:spcBef>
                <a:buChar char="•"/>
                <a:defRPr sz="7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820988">
                <a:spcBef>
                  <a:spcPct val="20000"/>
                </a:spcBef>
                <a:buChar char="–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820988">
                <a:spcBef>
                  <a:spcPct val="20000"/>
                </a:spcBef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8209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</a:rPr>
                <a:t>Chart Title</a:t>
              </a:r>
              <a:endParaRPr lang="en-US" altLang="en-US" sz="144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17094200"/>
            <a:ext cx="483711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539950" y="1296991"/>
            <a:ext cx="5105726" cy="107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2599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70</cp:revision>
  <dcterms:created xsi:type="dcterms:W3CDTF">2008-06-06T20:16:50Z</dcterms:created>
  <dcterms:modified xsi:type="dcterms:W3CDTF">2020-06-12T13:55:31Z</dcterms:modified>
</cp:coreProperties>
</file>